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64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422" y="-77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BD9FD6-05F0-4C2E-BE15-67AA0C9B05B3}" type="datetimeFigureOut">
              <a:rPr lang="ru-RU" smtClean="0"/>
              <a:pPr/>
              <a:t>07.08.2013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256F63-4884-40EA-BF2D-23874047A3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6834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56F63-4884-40EA-BF2D-23874047A3C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57F-0F71-440D-8C07-9087FFD51757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7FD86-89C7-4B7F-91A4-21D44318772F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77CA-D35B-4131-AFBF-047D8937FFAE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328E-A728-4EF5-9F97-D9E205158782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939-2D0C-463C-9511-F99FE44BBBD0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EB-F5D2-43D7-9085-BFD1AD0F8D9A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7B5FD-FB03-49A0-85D3-97D4F901918F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77B13-033F-4EBA-AF8F-C0F431C69F60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FF603-8C5B-4F63-98A1-81CA98F724C0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0EAC6-AA89-4677-851D-D89AB713A50F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91498-DA6F-4930-84B6-DE2AFAC2ECD6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AC97E-AB68-4FDF-938A-409D3184029D}" type="datetime1">
              <a:rPr lang="ru-RU" smtClean="0"/>
              <a:pPr/>
              <a:t>07.08.2013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724E3-62C5-44D7-BAF7-5673DB18E3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971550" y="3873500"/>
            <a:ext cx="817245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«Изменения в расчете потребителей с максимальной мощностью не менее 670 кВт с 1 июля 2013 года»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27584" y="683404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Ценовые категории для потребителей с максимальной мощностью не менее 670 кВт</a:t>
            </a:r>
            <a:endParaRPr lang="ru-RU" sz="2800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914400" y="6453188"/>
            <a:ext cx="8229600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400" b="1" dirty="0">
                <a:solidFill>
                  <a:srgbClr val="003399"/>
                </a:solidFill>
                <a:latin typeface="Times New Roman" pitchFamily="18" charset="0"/>
              </a:rPr>
              <a:t>www.sbyt.irkutskenergo.ru</a:t>
            </a:r>
            <a:r>
              <a:rPr lang="ru-RU" sz="1400" b="1" dirty="0">
                <a:solidFill>
                  <a:srgbClr val="003399"/>
                </a:solidFill>
                <a:latin typeface="Times New Roman" pitchFamily="18" charset="0"/>
              </a:rPr>
              <a:t/>
            </a:r>
            <a:br>
              <a:rPr lang="ru-RU" sz="1400" b="1" dirty="0">
                <a:solidFill>
                  <a:srgbClr val="003399"/>
                </a:solidFill>
                <a:latin typeface="Times New Roman" pitchFamily="18" charset="0"/>
              </a:rPr>
            </a:br>
            <a:r>
              <a:rPr lang="ru-RU" sz="1400" b="1" dirty="0">
                <a:solidFill>
                  <a:srgbClr val="003399"/>
                </a:solidFill>
                <a:latin typeface="Times New Roman" pitchFamily="18" charset="0"/>
              </a:rPr>
              <a:t>Телефон единой справочной службы 8-800-100-9777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616" y="1700808"/>
            <a:ext cx="777686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п. 97 ППРФ №442 </a:t>
            </a:r>
          </a:p>
          <a:p>
            <a:pPr algn="just"/>
            <a:r>
              <a:rPr lang="ru-RU" sz="1400" dirty="0" smtClean="0"/>
              <a:t>«В отношении потребителей, максимальная мощность </a:t>
            </a:r>
            <a:r>
              <a:rPr lang="ru-RU" sz="1400" dirty="0" err="1" smtClean="0"/>
              <a:t>энергопринимающих</a:t>
            </a:r>
            <a:r>
              <a:rPr lang="ru-RU" sz="1400" dirty="0" smtClean="0"/>
              <a:t> устройств которых в границах балансовой принадлежности составляет не менее 670 кВт (далее - потребители с максимальной мощностью не менее 670 кВт), до 1 июля 2013 г. ценовая категория определяется в порядке, установленном в настоящем пункте в отношении потребителей с максимальной мощностью менее 670 кВт, а с 1 июля 2013 г. - без возможности выбора и применения в отношении потребителей с максимальной мощностью не менее 670 кВт первой и второй ценовых категорий в соответствии со следующими требованиями».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187624" y="3645024"/>
            <a:ext cx="2376264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/>
            <a:r>
              <a:rPr lang="ru-RU" dirty="0" smtClean="0"/>
              <a:t>Потребитель с максимальной мощностью установки не менее 670 кВт</a:t>
            </a:r>
          </a:p>
          <a:p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3635896" y="4221088"/>
            <a:ext cx="1656184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652120" y="3573016"/>
            <a:ext cx="2304256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3 ЦК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652120" y="4005064"/>
            <a:ext cx="2304256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4 ЦК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5652120" y="4581128"/>
            <a:ext cx="2304256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5 ЦК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5652120" y="5013176"/>
            <a:ext cx="2304256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6 ЦК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1187624" y="5517232"/>
            <a:ext cx="7488832" cy="92333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/>
            <a:r>
              <a:rPr lang="ru-RU" dirty="0" smtClean="0"/>
              <a:t>Обязательно наличие приборов, позволяющих вести почасовой учет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Отличия ЦК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3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259631" y="1340769"/>
          <a:ext cx="7344817" cy="496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22"/>
                <a:gridCol w="6798895"/>
              </a:tblGrid>
              <a:tr h="11959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3 ЦК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для объемов покупки электрической энергии (мощности), в отношении которых осуществляется почасовой учет, но не осуществляется почасовое планирование, а стоимость услуг по передаче электрической энергии определяется по тарифу на услуги по передаче электрической энергии в </a:t>
                      </a:r>
                      <a:r>
                        <a:rPr lang="ru-RU" sz="12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одноставочном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выражении, при наличии приборов учета, позволяющих вести почасовой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учет</a:t>
                      </a:r>
                    </a:p>
                  </a:txBody>
                  <a:tcPr>
                    <a:noFill/>
                  </a:tcPr>
                </a:tc>
              </a:tr>
              <a:tr h="11959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4 ЦК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для объемов покупки электрической энергии (мощности), в отношении которых осуществляется почасовой учет, но не осуществляется почасовое планирование, а стоимость услуг по передаче электрической энергии определяется по тарифу на услуги по передаче электрической энергии в </a:t>
                      </a:r>
                      <a:r>
                        <a:rPr lang="ru-RU" sz="12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двухставочном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выражении, при наличии приборов учета, позволяющих вести почасовой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учет</a:t>
                      </a:r>
                      <a:endParaRPr lang="ru-RU" sz="1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  <a:tr h="11959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5 ЦК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для объемов покупки электрической энергии (мощности), в отношении которых за расчетный период осуществляются почасовое планирование и учет, а стоимость услуг по передаче электрической энергии определяется по тарифу на услуги по передаче электрической энергии в </a:t>
                      </a:r>
                      <a:r>
                        <a:rPr lang="ru-RU" sz="12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одноставочном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выражении, при наличии приборов учета, позволяющих вести почасовой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учет</a:t>
                      </a:r>
                      <a:endParaRPr lang="ru-RU" sz="12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  <a:tr h="13808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6 ЦК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для объемов покупки электрической энергии (мощности), в отношении которых за расчетный период осуществляются почасовое планирование и учет, а стоимость услуг по передаче электрической энергии определяется по тарифу на услуги по передаче электрической энергии в </a:t>
                      </a:r>
                      <a:r>
                        <a:rPr lang="ru-RU" sz="12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двухставочном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выражении, при наличии приборов учета, позволяющих вести почасовой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учет</a:t>
                      </a:r>
                      <a:endParaRPr lang="ru-RU" sz="1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836712"/>
            <a:ext cx="7427168" cy="58092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Расчет при предоставлении показаний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43608" y="1484784"/>
            <a:ext cx="77768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Составляющие конечной стоимости для 3 ЦК:</a:t>
            </a:r>
          </a:p>
          <a:p>
            <a:pPr>
              <a:buFontTx/>
              <a:buChar char="-"/>
            </a:pPr>
            <a:r>
              <a:rPr lang="ru-RU" sz="1400" dirty="0" smtClean="0"/>
              <a:t>Энергия:</a:t>
            </a:r>
          </a:p>
          <a:p>
            <a:r>
              <a:rPr lang="ru-RU" sz="1400" dirty="0" smtClean="0"/>
              <a:t>	цена на энергию на оптовом рынке для каждого часа</a:t>
            </a:r>
          </a:p>
          <a:p>
            <a:r>
              <a:rPr lang="ru-RU" sz="1400" dirty="0" smtClean="0"/>
              <a:t>	сбытовая надбавка к цене на энергию</a:t>
            </a:r>
          </a:p>
          <a:p>
            <a:r>
              <a:rPr lang="ru-RU" sz="1400" dirty="0" smtClean="0"/>
              <a:t>	тариф на передачу энергии в </a:t>
            </a:r>
            <a:r>
              <a:rPr lang="ru-RU" sz="1400" dirty="0" err="1" smtClean="0"/>
              <a:t>одноставочном</a:t>
            </a:r>
            <a:r>
              <a:rPr lang="ru-RU" sz="1400" dirty="0" smtClean="0"/>
              <a:t> выражении</a:t>
            </a:r>
          </a:p>
          <a:p>
            <a:r>
              <a:rPr lang="ru-RU" sz="1400" dirty="0" smtClean="0"/>
              <a:t>	плата за иные услуги</a:t>
            </a:r>
          </a:p>
          <a:p>
            <a:r>
              <a:rPr lang="ru-RU" sz="1400" dirty="0" smtClean="0"/>
              <a:t>-Фактическая мощность:</a:t>
            </a:r>
          </a:p>
          <a:p>
            <a:r>
              <a:rPr lang="ru-RU" sz="1400" dirty="0" smtClean="0"/>
              <a:t>	цена на мощность на оптовом рынке</a:t>
            </a:r>
          </a:p>
          <a:p>
            <a:r>
              <a:rPr lang="ru-RU" sz="1400" dirty="0" smtClean="0"/>
              <a:t>	сбытовая надбавка к цене на мощность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7624" y="3717032"/>
            <a:ext cx="77768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Составляющие конечной стоимости для 4 ЦК:</a:t>
            </a:r>
          </a:p>
          <a:p>
            <a:pPr>
              <a:buFontTx/>
              <a:buChar char="-"/>
            </a:pPr>
            <a:r>
              <a:rPr lang="ru-RU" sz="1400" dirty="0" smtClean="0"/>
              <a:t>Энергия:</a:t>
            </a:r>
          </a:p>
          <a:p>
            <a:r>
              <a:rPr lang="ru-RU" sz="1400" dirty="0" smtClean="0"/>
              <a:t>	цена на энергию на оптовом рынке для каждого часа</a:t>
            </a:r>
          </a:p>
          <a:p>
            <a:r>
              <a:rPr lang="ru-RU" sz="1400" dirty="0" smtClean="0"/>
              <a:t>	сбытовая надбавка к цене на энергию</a:t>
            </a:r>
          </a:p>
          <a:p>
            <a:r>
              <a:rPr lang="ru-RU" sz="1400" dirty="0" smtClean="0"/>
              <a:t>	тариф на передачу энергии в </a:t>
            </a:r>
            <a:r>
              <a:rPr lang="ru-RU" sz="1400" dirty="0" err="1" smtClean="0"/>
              <a:t>двуставочном</a:t>
            </a:r>
            <a:r>
              <a:rPr lang="ru-RU" sz="1400" dirty="0" smtClean="0"/>
              <a:t> выражении</a:t>
            </a:r>
          </a:p>
          <a:p>
            <a:r>
              <a:rPr lang="ru-RU" sz="1400" dirty="0" smtClean="0"/>
              <a:t>	плата за иные услуги</a:t>
            </a:r>
          </a:p>
          <a:p>
            <a:r>
              <a:rPr lang="ru-RU" sz="1400" dirty="0" smtClean="0"/>
              <a:t>- Фактическая мощность:</a:t>
            </a:r>
          </a:p>
          <a:p>
            <a:r>
              <a:rPr lang="ru-RU" sz="1400" dirty="0" smtClean="0"/>
              <a:t>	цена на мощность на оптовом рынке</a:t>
            </a:r>
          </a:p>
          <a:p>
            <a:r>
              <a:rPr lang="ru-RU" sz="1400" dirty="0" smtClean="0"/>
              <a:t>	сбытовая надбавка к цене на мощность</a:t>
            </a:r>
          </a:p>
          <a:p>
            <a:r>
              <a:rPr lang="ru-RU" sz="1400" dirty="0" smtClean="0"/>
              <a:t>-Сетевая мощность:</a:t>
            </a:r>
          </a:p>
          <a:p>
            <a:r>
              <a:rPr lang="ru-RU" sz="1400" dirty="0" smtClean="0"/>
              <a:t>	тариф на передачу мощности в </a:t>
            </a:r>
            <a:r>
              <a:rPr lang="ru-RU" sz="1400" dirty="0" err="1" smtClean="0"/>
              <a:t>двуставочном</a:t>
            </a:r>
            <a:r>
              <a:rPr lang="ru-RU" sz="1400" dirty="0" smtClean="0"/>
              <a:t> выражении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7427168" cy="58092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Расчет при предоставлении показаний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71600" y="1556792"/>
            <a:ext cx="7776864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Составляющие конечной стоимости для 5 ЦК:</a:t>
            </a:r>
          </a:p>
          <a:p>
            <a:pPr>
              <a:buFontTx/>
              <a:buChar char="-"/>
            </a:pPr>
            <a:r>
              <a:rPr lang="ru-RU" sz="1400" dirty="0" smtClean="0"/>
              <a:t>Энергия:</a:t>
            </a:r>
          </a:p>
          <a:p>
            <a:r>
              <a:rPr lang="ru-RU" sz="1400" dirty="0" smtClean="0"/>
              <a:t>	цена на энергию на оптовом рынке для каждого часа</a:t>
            </a:r>
          </a:p>
          <a:p>
            <a:r>
              <a:rPr lang="ru-RU" sz="1400" dirty="0" smtClean="0"/>
              <a:t>	сбытовая надбавка к оптовой цене</a:t>
            </a:r>
          </a:p>
          <a:p>
            <a:r>
              <a:rPr lang="ru-RU" sz="1400" dirty="0" smtClean="0"/>
              <a:t>	тариф на передачу энергии в </a:t>
            </a:r>
            <a:r>
              <a:rPr lang="ru-RU" sz="1400" dirty="0" err="1" smtClean="0"/>
              <a:t>одноставочном</a:t>
            </a:r>
            <a:r>
              <a:rPr lang="ru-RU" sz="1400" dirty="0" smtClean="0"/>
              <a:t> выражении</a:t>
            </a:r>
          </a:p>
          <a:p>
            <a:r>
              <a:rPr lang="ru-RU" sz="1400" dirty="0" smtClean="0"/>
              <a:t>	плата за иные услуги</a:t>
            </a:r>
          </a:p>
          <a:p>
            <a:r>
              <a:rPr lang="ru-RU" sz="1400" dirty="0" smtClean="0"/>
              <a:t>-Отклонения:</a:t>
            </a:r>
          </a:p>
          <a:p>
            <a:r>
              <a:rPr lang="ru-RU" sz="1400" dirty="0" smtClean="0"/>
              <a:t>	цена отклонений фактического расхода от планового для каждого часа</a:t>
            </a:r>
          </a:p>
          <a:p>
            <a:r>
              <a:rPr lang="ru-RU" sz="1400" dirty="0" smtClean="0"/>
              <a:t>	сбытовая надбавка к цене отклонений факта от плана</a:t>
            </a:r>
          </a:p>
          <a:p>
            <a:r>
              <a:rPr lang="ru-RU" sz="1400" dirty="0" smtClean="0"/>
              <a:t>	цена отклонений планового расхода от фактического для каждого часа</a:t>
            </a:r>
          </a:p>
          <a:p>
            <a:r>
              <a:rPr lang="ru-RU" sz="1400" dirty="0" smtClean="0"/>
              <a:t>	сбытовая надбавка к цене отклонений плана от факта</a:t>
            </a:r>
          </a:p>
          <a:p>
            <a:r>
              <a:rPr lang="ru-RU" sz="1400" dirty="0" smtClean="0"/>
              <a:t>	ставка на разницу в абсолютном выражении между общим фактическим объемом и 	плановым</a:t>
            </a:r>
          </a:p>
          <a:p>
            <a:r>
              <a:rPr lang="ru-RU" sz="1400" dirty="0" smtClean="0"/>
              <a:t>	 сбытовая надбавка к ставке на разницу</a:t>
            </a:r>
          </a:p>
          <a:p>
            <a:r>
              <a:rPr lang="ru-RU" sz="1400" dirty="0" smtClean="0"/>
              <a:t>	ставка на планируемый объем потребления</a:t>
            </a:r>
          </a:p>
          <a:p>
            <a:r>
              <a:rPr lang="ru-RU" sz="1400" dirty="0" smtClean="0"/>
              <a:t>	сбытовая надбавка на ставку на план</a:t>
            </a:r>
          </a:p>
          <a:p>
            <a:r>
              <a:rPr lang="ru-RU" sz="1400" dirty="0" smtClean="0"/>
              <a:t>-Фактическая мощность:</a:t>
            </a:r>
          </a:p>
          <a:p>
            <a:r>
              <a:rPr lang="ru-RU" sz="1400" dirty="0" smtClean="0"/>
              <a:t>	цена на мощность на оптовом рынке</a:t>
            </a:r>
          </a:p>
          <a:p>
            <a:r>
              <a:rPr lang="ru-RU" sz="1400" dirty="0" smtClean="0"/>
              <a:t>	сбытовая надбавка к цена на мощность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7427168" cy="58092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Расчет при предоставлении показаний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71600" y="1556792"/>
            <a:ext cx="777686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Составляющие конечной стоимости для 6 ЦК:</a:t>
            </a:r>
          </a:p>
          <a:p>
            <a:pPr>
              <a:buFontTx/>
              <a:buChar char="-"/>
            </a:pPr>
            <a:r>
              <a:rPr lang="ru-RU" sz="1400" dirty="0" smtClean="0"/>
              <a:t>Энергия:</a:t>
            </a:r>
          </a:p>
          <a:p>
            <a:r>
              <a:rPr lang="ru-RU" sz="1400" dirty="0" smtClean="0"/>
              <a:t>	цена на энергию на оптовом рынке для каждого часа</a:t>
            </a:r>
          </a:p>
          <a:p>
            <a:r>
              <a:rPr lang="ru-RU" sz="1400" dirty="0" smtClean="0"/>
              <a:t>	сбытовая надбавка к оптовой цене</a:t>
            </a:r>
          </a:p>
          <a:p>
            <a:r>
              <a:rPr lang="ru-RU" sz="1400" dirty="0" smtClean="0"/>
              <a:t>	тариф на передачу энергии в </a:t>
            </a:r>
            <a:r>
              <a:rPr lang="ru-RU" sz="1400" dirty="0" err="1" smtClean="0"/>
              <a:t>двуставочном</a:t>
            </a:r>
            <a:r>
              <a:rPr lang="ru-RU" sz="1400" dirty="0" smtClean="0"/>
              <a:t> выражении</a:t>
            </a:r>
          </a:p>
          <a:p>
            <a:r>
              <a:rPr lang="ru-RU" sz="1400" dirty="0" smtClean="0"/>
              <a:t>	плата за иные услуги</a:t>
            </a:r>
          </a:p>
          <a:p>
            <a:r>
              <a:rPr lang="ru-RU" sz="1400" dirty="0" smtClean="0"/>
              <a:t>-Отклонения:</a:t>
            </a:r>
          </a:p>
          <a:p>
            <a:r>
              <a:rPr lang="ru-RU" sz="1400" dirty="0" smtClean="0"/>
              <a:t>	цена отклонений фактического расхода от планового для каждого часа</a:t>
            </a:r>
          </a:p>
          <a:p>
            <a:r>
              <a:rPr lang="ru-RU" sz="1400" dirty="0" smtClean="0"/>
              <a:t>	сбытовая надбавка к цене отклонений факта от плана</a:t>
            </a:r>
          </a:p>
          <a:p>
            <a:r>
              <a:rPr lang="ru-RU" sz="1400" dirty="0" smtClean="0"/>
              <a:t>	цена отклонений планового расхода от фактического для каждого часа</a:t>
            </a:r>
          </a:p>
          <a:p>
            <a:r>
              <a:rPr lang="ru-RU" sz="1400" dirty="0" smtClean="0"/>
              <a:t>	сбытовая надбавка к цене отклонений плана от факта</a:t>
            </a:r>
          </a:p>
          <a:p>
            <a:r>
              <a:rPr lang="ru-RU" sz="1400" dirty="0" smtClean="0"/>
              <a:t>	ставка на разницу в абсолютном выражении между общим фактическим объемом и 	плановым</a:t>
            </a:r>
          </a:p>
          <a:p>
            <a:r>
              <a:rPr lang="ru-RU" sz="1400" dirty="0" smtClean="0"/>
              <a:t>	 сбытовая надбавка к ставке на разницу</a:t>
            </a:r>
          </a:p>
          <a:p>
            <a:r>
              <a:rPr lang="ru-RU" sz="1400" dirty="0" smtClean="0"/>
              <a:t>	ставка на планируемый объем потребления</a:t>
            </a:r>
          </a:p>
          <a:p>
            <a:r>
              <a:rPr lang="ru-RU" sz="1400" dirty="0" smtClean="0"/>
              <a:t>	сбытовая надбавка на ставку на план</a:t>
            </a:r>
          </a:p>
          <a:p>
            <a:r>
              <a:rPr lang="ru-RU" sz="1400" dirty="0" smtClean="0"/>
              <a:t>-Фактическая мощность:</a:t>
            </a:r>
          </a:p>
          <a:p>
            <a:r>
              <a:rPr lang="ru-RU" sz="1400" dirty="0" smtClean="0"/>
              <a:t>	цена на мощность на оптовом рынке</a:t>
            </a:r>
          </a:p>
          <a:p>
            <a:r>
              <a:rPr lang="ru-RU" sz="1400" dirty="0" smtClean="0"/>
              <a:t>	сбытовая надбавка к цена на мощность</a:t>
            </a:r>
          </a:p>
          <a:p>
            <a:r>
              <a:rPr lang="ru-RU" sz="1400" dirty="0" smtClean="0"/>
              <a:t>-Сетевая мощность:</a:t>
            </a:r>
          </a:p>
          <a:p>
            <a:r>
              <a:rPr lang="ru-RU" sz="1400" dirty="0" smtClean="0"/>
              <a:t>	тариф на передачу мощности в </a:t>
            </a:r>
            <a:r>
              <a:rPr lang="ru-RU" sz="1400" dirty="0" err="1" smtClean="0"/>
              <a:t>двуставочном</a:t>
            </a:r>
            <a:r>
              <a:rPr lang="ru-RU" sz="1400" dirty="0" smtClean="0"/>
              <a:t> выражении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7427168" cy="58092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Расчет фактической мощности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827584" y="1196752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п.95 ППРФ №442 </a:t>
            </a:r>
          </a:p>
          <a:p>
            <a:r>
              <a:rPr lang="ru-RU" sz="1200" dirty="0" smtClean="0"/>
              <a:t>«Фактическая мощность определяется как среднее арифметическое значение почасовых объемов потребления электрической энергии потребителем (покупателем) в часы, определенные коммерческим оператором и опубликованные коммерческим оператором в соответствии с Правилами оптового рынка»</a:t>
            </a:r>
            <a:endParaRPr lang="ru-RU" sz="1200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899589" y="2060861"/>
          <a:ext cx="7992895" cy="3168342"/>
        </p:xfrm>
        <a:graphic>
          <a:graphicData uri="http://schemas.openxmlformats.org/drawingml/2006/table">
            <a:tbl>
              <a:tblPr/>
              <a:tblGrid>
                <a:gridCol w="33162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282987"/>
                <a:gridCol w="282987"/>
                <a:gridCol w="282987"/>
                <a:gridCol w="437745"/>
                <a:gridCol w="437745"/>
                <a:gridCol w="489330"/>
                <a:gridCol w="282987"/>
                <a:gridCol w="282987"/>
                <a:gridCol w="282987"/>
                <a:gridCol w="282987"/>
                <a:gridCol w="282987"/>
                <a:gridCol w="282987"/>
              </a:tblGrid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Дата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24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ВН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37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0:00-1:00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1:00-2:00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2:00-3:00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3:00-4:00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4:00-5:00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5:00-6:00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6:00-7:00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7:00-8:00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8:00-9:00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9:00-10:00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10:00-11:00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11:00-12:00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12:00-13:00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13:00-14:00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14:00-15:00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15:00-16:00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16:00-17:00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17:00-18:00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18:00-19:00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19:00-20:00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20:00-21:00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21:00-22:00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22:00-23:00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23:00-0:00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470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99592" y="5229200"/>
            <a:ext cx="720080" cy="21544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ru-RU" sz="800" dirty="0"/>
          </a:p>
        </p:txBody>
      </p:sp>
      <p:sp>
        <p:nvSpPr>
          <p:cNvPr id="10" name="TextBox 9"/>
          <p:cNvSpPr txBox="1"/>
          <p:nvPr/>
        </p:nvSpPr>
        <p:spPr>
          <a:xfrm>
            <a:off x="1763688" y="5229200"/>
            <a:ext cx="5904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Выходные дни</a:t>
            </a:r>
            <a:endParaRPr lang="ru-RU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899592" y="5445224"/>
            <a:ext cx="720080" cy="21544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ru-RU" sz="800" dirty="0"/>
          </a:p>
        </p:txBody>
      </p:sp>
      <p:sp>
        <p:nvSpPr>
          <p:cNvPr id="12" name="TextBox 11"/>
          <p:cNvSpPr txBox="1"/>
          <p:nvPr/>
        </p:nvSpPr>
        <p:spPr>
          <a:xfrm>
            <a:off x="1763688" y="5445224"/>
            <a:ext cx="5904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Часы пиковой нагрузки определенные коммерческим оператором за май 2013 года</a:t>
            </a:r>
            <a:endParaRPr lang="ru-RU" sz="1200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5877272"/>
            <a:ext cx="4305300" cy="371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7427168" cy="58092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Расчет сетевой мощности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827584" y="1196752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п.15(1) ППРФ №861 </a:t>
            </a:r>
          </a:p>
          <a:p>
            <a:r>
              <a:rPr lang="ru-RU" sz="1200" dirty="0" smtClean="0"/>
              <a:t>«Сетевая мощность определяется как среднее арифметическое значение из максимальных в каждые рабочие сутки расчетного периода фактических почасовых объемов потребления электрической энергии в установленные системным оператором плановые часы пиковой нагрузки»</a:t>
            </a:r>
            <a:endParaRPr lang="ru-RU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899592" y="5229200"/>
            <a:ext cx="720080" cy="21544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ru-RU" sz="800" dirty="0"/>
          </a:p>
        </p:txBody>
      </p:sp>
      <p:sp>
        <p:nvSpPr>
          <p:cNvPr id="10" name="TextBox 9"/>
          <p:cNvSpPr txBox="1"/>
          <p:nvPr/>
        </p:nvSpPr>
        <p:spPr>
          <a:xfrm>
            <a:off x="1763688" y="5229200"/>
            <a:ext cx="5904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Выходные дни</a:t>
            </a:r>
            <a:endParaRPr lang="ru-RU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899592" y="5445224"/>
            <a:ext cx="720080" cy="21544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ru-RU" sz="800" dirty="0"/>
          </a:p>
        </p:txBody>
      </p:sp>
      <p:sp>
        <p:nvSpPr>
          <p:cNvPr id="12" name="TextBox 11"/>
          <p:cNvSpPr txBox="1"/>
          <p:nvPr/>
        </p:nvSpPr>
        <p:spPr>
          <a:xfrm>
            <a:off x="1763688" y="5445224"/>
            <a:ext cx="69847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Диапазон плановых часов пиковой нагрузки определенные сетевым оператором за май 2013 года</a:t>
            </a:r>
            <a:endParaRPr lang="ru-RU" sz="1200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899592" y="2060848"/>
          <a:ext cx="7992887" cy="3168342"/>
        </p:xfrm>
        <a:graphic>
          <a:graphicData uri="http://schemas.openxmlformats.org/drawingml/2006/table">
            <a:tbl>
              <a:tblPr/>
              <a:tblGrid>
                <a:gridCol w="331625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312464"/>
                <a:gridCol w="282986"/>
                <a:gridCol w="282986"/>
                <a:gridCol w="282986"/>
                <a:gridCol w="437745"/>
                <a:gridCol w="437745"/>
                <a:gridCol w="489330"/>
                <a:gridCol w="282986"/>
                <a:gridCol w="282986"/>
                <a:gridCol w="282986"/>
                <a:gridCol w="282986"/>
                <a:gridCol w="282986"/>
                <a:gridCol w="282986"/>
              </a:tblGrid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Дата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24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ВН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37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0:00-1:00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1:00-2:00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2:00-3:00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3:00-4:00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4:00-5:00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5:00-6:00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6:00-7:00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7:00-8:00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8:00-9:00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9:00-10:00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10:00-11:00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11:00-12:00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12:00-13:00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13:00-14:00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14:00-15:00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15:00-16:00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16:00-17:00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17:00-18:00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18:00-19:00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19:00-20:00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20:00-21:00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21:00-22:00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22:00-23:00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23:00-0:00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11 909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11 750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11 853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12 519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12 682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12 634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12 658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8 233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8 190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9 943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9 277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7 937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8 691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8 217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8 195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9 259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11 811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10 737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9 595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9 432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9 542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9 742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9 568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9 741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11 223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11 706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11 920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12 607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13 090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13 040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13 064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14 083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13 706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13 614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13 667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13 653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13 678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13 629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13 597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13 976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14 667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14 612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9 503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14 220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14 048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9 464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12 479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12 423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11 650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10 105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10 646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10 829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10 822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9 561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12 495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12 957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13 322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11 535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11 102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11 144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11 382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11 417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11 074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11 232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13 662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13 621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12 091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11 999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12 077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11 924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11 827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9 725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11 678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11 493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11 750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11 571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11 598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11 537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11 336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13 900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13 090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12 965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13 187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12 797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12 623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10 669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12 558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12 031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12 428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12 393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12 563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12 570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12 713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12 626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12 668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12 586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11 684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11 440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11 516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11 302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11 291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11 287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11 172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11 256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11 410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15 431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15 577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15 058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15 548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15 417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15 759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15 092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15 495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15 435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15 411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15 430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14 779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11 732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10 430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11 720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11 481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11 481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11 397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10 740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9 971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9 786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9 824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9 521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10 288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10 249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10 280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10 239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10 459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10 375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10 312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10 296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9 503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9 464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9 561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9 725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10 669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10 430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10 624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10 622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9 689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9 614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9 690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9 773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10 605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9 817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9 554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8 848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8 880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8 663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8 378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8 750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9 108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9 156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9 147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9 086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9 005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8 945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8 994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8 976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8 919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8 795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8 701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9 678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10 723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9 985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10 141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10 681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10 651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10 575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10 756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10 838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10 872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10 808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10 999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11 123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11 499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11 546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12 185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12 397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12 186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13 879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14 636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14 967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15 825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15 622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15 801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15 571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15 825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14 962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14 910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14 931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14 635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15 892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15 825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15 986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16 389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16 012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14 170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14 064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13 983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13 829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15 171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15 975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16 154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15 977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16 035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16 869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17 342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16 717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15 923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15 595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15 558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14 234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14 080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13 710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13 785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14 232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14 522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15 045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15 923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16 178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15 397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14 698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15 117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14 916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14 610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14 233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14 269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14 062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15 135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13 900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13 192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15 098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14 961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14 243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16 375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16 470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15 463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16 127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16 068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13 893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13 108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13 289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12 497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13 038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11 710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12 485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12 400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12 345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12 347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12 609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12 790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12 714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12 653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12 582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12 093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11 723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12 547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12 055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12 145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12 069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12 245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12 822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13 244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13 161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12 989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11 621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12 585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16 027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16 612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16 309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16 194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16 135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15 961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16 813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17 899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17 810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17 822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17 942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17 817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17 772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17 545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17 547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17 541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17 423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17 134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16 486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15 906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15 057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10 473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14 813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16 512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16 758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16 514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17 315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16 980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16 419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16 072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15 701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15 849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14 044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13 677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13 582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13 710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13 721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13 523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13 818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13 472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13 743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13 865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13 852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13 853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13 700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11 746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11 549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11 664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11 591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11 494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11 968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14 353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14 898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14 763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14 542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14 395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14 117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14 311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14 228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13 432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13 374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14 301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14 569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14 436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14 745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14 856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17 616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17 565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17 629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17 560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17 606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17 483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17 421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17 261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17 477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16 743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16 470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16 664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16 644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16 568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16 573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16 739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16 741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16 669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16 831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16 576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16 743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16 738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16 581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16 620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16 457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16 088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16 110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16 146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16 348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16 462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16 477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16 426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16 317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16 135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16 297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16 191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16 454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16 432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16 541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17 604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17 637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17 616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17 487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17 471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17 328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17 374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17 210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17 294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17 496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17 107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17 191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17 180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17 127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17 165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17 258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17 255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17 202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93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3374" marR="3374" marT="3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17 003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16 404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16 318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16 567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16 278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15 649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15 684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14 722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15 193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15 159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15 616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16 425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17 506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17 547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17 740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17 040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16 550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16 405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15 985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16 733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17 038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16 999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17 133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17 071</a:t>
                      </a:r>
                    </a:p>
                  </a:txBody>
                  <a:tcPr marL="3374" marR="3374" marT="33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1720" y="5877272"/>
            <a:ext cx="5581650" cy="371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8229600" cy="57606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Расчет без показаний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115616" y="1124744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случае отсутствия у потребителя приборов, позволяющих вести почасовой учет расхода электроэнергии, стоимость потребленной электроэнергии будет определяться расчетным способом в соответствии с п.181 ППРФ №442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187624" y="2060848"/>
            <a:ext cx="76328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«В случае если в отношении потребителя, при осуществлении в расчетах за электрическую энергию с которым используется ставка за мощность, не выполнено требование об использовании приборов учета, позволяющих измерять почасовые объемы потребления электрической энергии, то вплоть до выполнения указанного требования во всех точках поставки в границах балансовой принадлежности </a:t>
            </a:r>
            <a:r>
              <a:rPr lang="ru-RU" sz="1100" dirty="0" err="1" smtClean="0"/>
              <a:t>энергопринимающих</a:t>
            </a:r>
            <a:r>
              <a:rPr lang="ru-RU" sz="1100" dirty="0" smtClean="0"/>
              <a:t> устройств такого потребителя, которые оборудованы интегральными приборами учета, почасовые объемы потребления электрической энергии в установленные системным оператором плановые часы пиковой нагрузки в рабочие дни расчетного периода полагаются равными минимальному значению из объема потребления электрической энергии, определенного на основании показаний интегрального прибора учета за расчетный период, распределенного равномерно по указанным часам, и объема электрической энергии, соответствующего величине максимальной мощности </a:t>
            </a:r>
            <a:r>
              <a:rPr lang="ru-RU" sz="1100" dirty="0" err="1" smtClean="0"/>
              <a:t>энергопринимающих</a:t>
            </a:r>
            <a:r>
              <a:rPr lang="ru-RU" sz="1100" dirty="0" smtClean="0"/>
              <a:t> устройств этого потребителя в соответствующей точке поставки, а почасовые объемы потребления электрической энергии в остальные часы расчетного периода определяются исходя из равномерного распределения по этим часам объема электрической энергии, не распределенного на плановые часы пиковой нагрузки».</a:t>
            </a:r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1259632" y="4365104"/>
            <a:ext cx="2592288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Выбираем, что меньше: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475656" y="4869160"/>
            <a:ext cx="3096344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Макс.мощность установки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475656" y="5301208"/>
            <a:ext cx="3096344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Мощность вспомогательная</a:t>
            </a:r>
            <a:endParaRPr lang="ru-RU" dirty="0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736" y="5805264"/>
            <a:ext cx="5553075" cy="371475"/>
          </a:xfrm>
          <a:prstGeom prst="rect">
            <a:avLst/>
          </a:prstGeom>
          <a:noFill/>
        </p:spPr>
      </p:pic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8229600" cy="57606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Расчет без показаний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724E3-62C5-44D7-BAF7-5673DB18E309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331640" y="1412776"/>
            <a:ext cx="5040560" cy="27699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/>
              <a:t>Меньшее значение проставляем в плановые часы в рабочие дни</a:t>
            </a:r>
            <a:endParaRPr lang="ru-RU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1331640" y="1844824"/>
            <a:ext cx="504056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/>
              <a:t>Находим разницу м/у объемом по интегральному ПУ и суммой минимальных значений в плановые часы в рабочие дни</a:t>
            </a:r>
            <a:endParaRPr lang="ru-RU" sz="1200" dirty="0"/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736" y="2420888"/>
            <a:ext cx="5419725" cy="190500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1331640" y="2636912"/>
            <a:ext cx="504056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/>
              <a:t>Если разница больше нуля, проставляем в остальные часы (вне диапазона плановых часов в рабочие дни) частное м/у разницей и оставшимися часами</a:t>
            </a:r>
            <a:endParaRPr lang="ru-RU" sz="1200" dirty="0"/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736" y="3429000"/>
            <a:ext cx="5915025" cy="190500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1331640" y="3645024"/>
            <a:ext cx="504056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/>
              <a:t>Если разница равна нулю, проставляем в остальные часы (вне диапазона плановых часов в рабочие дни) нули</a:t>
            </a:r>
            <a:endParaRPr lang="ru-RU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1331640" y="4437112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Таким образом получаем почасовое потребление, рассчитанное в соответствии с п.181 ППРФ №442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1403648" y="5373216"/>
            <a:ext cx="7200800" cy="92333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Стоимость электрической энергии и мощности, рассчитанная по п.181, превышает стоимость электрической энергии, рассчитанную по показаниям почасового ПУ, на 50-70 %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3176</Words>
  <Application>Microsoft Office PowerPoint</Application>
  <PresentationFormat>Экран (4:3)</PresentationFormat>
  <Paragraphs>1719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Отличия ЦК</vt:lpstr>
      <vt:lpstr>Расчет при предоставлении показаний</vt:lpstr>
      <vt:lpstr>Расчет при предоставлении показаний</vt:lpstr>
      <vt:lpstr>Расчет при предоставлении показаний</vt:lpstr>
      <vt:lpstr>Расчет фактической мощности</vt:lpstr>
      <vt:lpstr>Расчет сетевой мощности</vt:lpstr>
      <vt:lpstr>Расчет без показаний</vt:lpstr>
      <vt:lpstr>Расчет без показаний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rodin_pa</dc:creator>
  <cp:lastModifiedBy>skiba_ad</cp:lastModifiedBy>
  <cp:revision>77</cp:revision>
  <dcterms:created xsi:type="dcterms:W3CDTF">2013-04-17T05:29:00Z</dcterms:created>
  <dcterms:modified xsi:type="dcterms:W3CDTF">2013-08-06T23:45:54Z</dcterms:modified>
</cp:coreProperties>
</file>